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312" r:id="rId3"/>
    <p:sldId id="345" r:id="rId5"/>
    <p:sldId id="494" r:id="rId6"/>
    <p:sldId id="480" r:id="rId7"/>
    <p:sldId id="322" r:id="rId8"/>
    <p:sldId id="495" r:id="rId9"/>
    <p:sldId id="496" r:id="rId10"/>
    <p:sldId id="497" r:id="rId11"/>
    <p:sldId id="503" r:id="rId12"/>
    <p:sldId id="498" r:id="rId13"/>
    <p:sldId id="499" r:id="rId14"/>
    <p:sldId id="500" r:id="rId15"/>
    <p:sldId id="424" r:id="rId16"/>
    <p:sldId id="501" r:id="rId17"/>
    <p:sldId id="502" r:id="rId18"/>
    <p:sldId id="50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4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2520" autoAdjust="0"/>
  </p:normalViewPr>
  <p:slideViewPr>
    <p:cSldViewPr snapToGrid="0">
      <p:cViewPr varScale="1">
        <p:scale>
          <a:sx n="69" d="100"/>
          <a:sy n="69" d="100"/>
        </p:scale>
        <p:origin x="122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478CC-D95D-4CCF-BE91-FB9DC32233AB}" type="doc">
      <dgm:prSet loTypeId="urn:microsoft.com/office/officeart/2005/8/layout/hierarchy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10C49CC-B881-4C8A-8048-37CFA0DF2D4F}">
      <dgm:prSet phldrT="[文本]"/>
      <dgm:spPr/>
      <dgm:t>
        <a:bodyPr/>
        <a:lstStyle/>
        <a:p>
          <a:r>
            <a:rPr lang="zh-CN" altLang="en-US" dirty="0" smtClean="0"/>
            <a:t>前沿技术</a:t>
          </a:r>
          <a:endParaRPr lang="zh-CN" altLang="en-US" dirty="0"/>
        </a:p>
      </dgm:t>
    </dgm:pt>
    <dgm:pt modelId="{BCC7F153-A5EF-4DDC-B632-33C7FACF9E81}" cxnId="{92B1E332-C226-449C-A956-F60DEF71A5EC}" type="parTrans">
      <dgm:prSet/>
      <dgm:spPr/>
      <dgm:t>
        <a:bodyPr/>
        <a:lstStyle/>
        <a:p>
          <a:endParaRPr lang="zh-CN" altLang="en-US"/>
        </a:p>
      </dgm:t>
    </dgm:pt>
    <dgm:pt modelId="{016ED3D5-DB64-484B-B372-E009E16A9652}" cxnId="{92B1E332-C226-449C-A956-F60DEF71A5EC}" type="sibTrans">
      <dgm:prSet/>
      <dgm:spPr/>
      <dgm:t>
        <a:bodyPr/>
        <a:lstStyle/>
        <a:p>
          <a:endParaRPr lang="zh-CN" altLang="en-US"/>
        </a:p>
      </dgm:t>
    </dgm:pt>
    <dgm:pt modelId="{EAFB0D5D-F046-4DED-BFDE-272EB3A17D66}">
      <dgm:prSet phldrT="[文本]"/>
      <dgm:spPr/>
      <dgm:t>
        <a:bodyPr/>
        <a:lstStyle/>
        <a:p>
          <a:r>
            <a:rPr lang="zh-CN" altLang="en-US" dirty="0" smtClean="0"/>
            <a:t>硬件</a:t>
          </a:r>
          <a:endParaRPr lang="zh-CN" altLang="en-US" dirty="0"/>
        </a:p>
      </dgm:t>
    </dgm:pt>
    <dgm:pt modelId="{FB32B2D5-81D4-40C8-AAB4-4F1597E53AF2}" cxnId="{5FCC53D0-F740-493E-B2B3-6A0C47F06F7D}" type="parTrans">
      <dgm:prSet/>
      <dgm:spPr/>
      <dgm:t>
        <a:bodyPr/>
        <a:lstStyle/>
        <a:p>
          <a:endParaRPr lang="zh-CN" altLang="en-US"/>
        </a:p>
      </dgm:t>
    </dgm:pt>
    <dgm:pt modelId="{EE8E7DC8-8B18-40B4-9657-5BD3D873FEAE}" cxnId="{5FCC53D0-F740-493E-B2B3-6A0C47F06F7D}" type="sibTrans">
      <dgm:prSet/>
      <dgm:spPr/>
      <dgm:t>
        <a:bodyPr/>
        <a:lstStyle/>
        <a:p>
          <a:endParaRPr lang="zh-CN" altLang="en-US"/>
        </a:p>
      </dgm:t>
    </dgm:pt>
    <dgm:pt modelId="{9E063604-FC12-4752-8B33-6FD038F039EC}">
      <dgm:prSet phldrT="[文本]"/>
      <dgm:spPr/>
      <dgm:t>
        <a:bodyPr/>
        <a:lstStyle/>
        <a:p>
          <a:r>
            <a:rPr lang="zh-CN" altLang="en-US" dirty="0" smtClean="0"/>
            <a:t>软件</a:t>
          </a:r>
          <a:endParaRPr lang="zh-CN" altLang="en-US" dirty="0"/>
        </a:p>
      </dgm:t>
    </dgm:pt>
    <dgm:pt modelId="{4AEF9A27-098A-4608-AB05-E97C0F426244}" cxnId="{375CECC5-E5F7-4753-8EEF-8C6868D736A6}" type="parTrans">
      <dgm:prSet/>
      <dgm:spPr/>
      <dgm:t>
        <a:bodyPr/>
        <a:lstStyle/>
        <a:p>
          <a:endParaRPr lang="zh-CN" altLang="en-US"/>
        </a:p>
      </dgm:t>
    </dgm:pt>
    <dgm:pt modelId="{D461F627-2EBF-43CF-81D1-D3CC819B3E2E}" cxnId="{375CECC5-E5F7-4753-8EEF-8C6868D736A6}" type="sibTrans">
      <dgm:prSet/>
      <dgm:spPr/>
      <dgm:t>
        <a:bodyPr/>
        <a:lstStyle/>
        <a:p>
          <a:endParaRPr lang="zh-CN" altLang="en-US"/>
        </a:p>
      </dgm:t>
    </dgm:pt>
    <dgm:pt modelId="{F55ECF6E-D81D-4AC0-8978-9CF12395158E}" type="pres">
      <dgm:prSet presAssocID="{092478CC-D95D-4CCF-BE91-FB9DC32233A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E35AB06-41F4-4E56-B8E4-D47A5259E478}" type="pres">
      <dgm:prSet presAssocID="{010C49CC-B881-4C8A-8048-37CFA0DF2D4F}" presName="hierRoot1" presStyleCnt="0"/>
      <dgm:spPr/>
    </dgm:pt>
    <dgm:pt modelId="{4F9015AD-11C0-487E-BC03-0B0303262094}" type="pres">
      <dgm:prSet presAssocID="{010C49CC-B881-4C8A-8048-37CFA0DF2D4F}" presName="composite" presStyleCnt="0"/>
      <dgm:spPr/>
    </dgm:pt>
    <dgm:pt modelId="{C86DB2BE-02A6-4928-BD5B-25A6F66AD8B5}" type="pres">
      <dgm:prSet presAssocID="{010C49CC-B881-4C8A-8048-37CFA0DF2D4F}" presName="background" presStyleLbl="node0" presStyleIdx="0" presStyleCnt="1"/>
      <dgm:spPr/>
    </dgm:pt>
    <dgm:pt modelId="{F129BE8A-ECB6-4B64-8215-03F52C751435}" type="pres">
      <dgm:prSet presAssocID="{010C49CC-B881-4C8A-8048-37CFA0DF2D4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91959F-F2D1-4B55-8339-1584443F92B6}" type="pres">
      <dgm:prSet presAssocID="{010C49CC-B881-4C8A-8048-37CFA0DF2D4F}" presName="hierChild2" presStyleCnt="0"/>
      <dgm:spPr/>
    </dgm:pt>
    <dgm:pt modelId="{1A178D38-5B60-4C73-B5BA-33026EE94112}" type="pres">
      <dgm:prSet presAssocID="{FB32B2D5-81D4-40C8-AAB4-4F1597E53AF2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39E5F840-F951-4170-BED6-2F0C06D3CD71}" type="pres">
      <dgm:prSet presAssocID="{EAFB0D5D-F046-4DED-BFDE-272EB3A17D66}" presName="hierRoot2" presStyleCnt="0"/>
      <dgm:spPr/>
    </dgm:pt>
    <dgm:pt modelId="{B082BC8C-1D87-4FFE-95EB-168C0A7B93B0}" type="pres">
      <dgm:prSet presAssocID="{EAFB0D5D-F046-4DED-BFDE-272EB3A17D66}" presName="composite2" presStyleCnt="0"/>
      <dgm:spPr/>
    </dgm:pt>
    <dgm:pt modelId="{80FE3143-FC09-491F-B423-0869E2C641F0}" type="pres">
      <dgm:prSet presAssocID="{EAFB0D5D-F046-4DED-BFDE-272EB3A17D66}" presName="background2" presStyleLbl="node2" presStyleIdx="0" presStyleCnt="2"/>
      <dgm:spPr/>
    </dgm:pt>
    <dgm:pt modelId="{426853AD-0B33-4947-830D-E8D99ACC8693}" type="pres">
      <dgm:prSet presAssocID="{EAFB0D5D-F046-4DED-BFDE-272EB3A17D66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5EC4F6-925B-4CF9-B867-DA711A8EA505}" type="pres">
      <dgm:prSet presAssocID="{EAFB0D5D-F046-4DED-BFDE-272EB3A17D66}" presName="hierChild3" presStyleCnt="0"/>
      <dgm:spPr/>
    </dgm:pt>
    <dgm:pt modelId="{15A624D8-D4BE-45CA-965D-17FFA9D725B8}" type="pres">
      <dgm:prSet presAssocID="{4AEF9A27-098A-4608-AB05-E97C0F426244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5B0DCCC8-6470-4252-B89B-DE2FC3224E5E}" type="pres">
      <dgm:prSet presAssocID="{9E063604-FC12-4752-8B33-6FD038F039EC}" presName="hierRoot2" presStyleCnt="0"/>
      <dgm:spPr/>
    </dgm:pt>
    <dgm:pt modelId="{1D923C40-7959-49E8-AB15-F5E02680E12C}" type="pres">
      <dgm:prSet presAssocID="{9E063604-FC12-4752-8B33-6FD038F039EC}" presName="composite2" presStyleCnt="0"/>
      <dgm:spPr/>
    </dgm:pt>
    <dgm:pt modelId="{CF890D1F-34D5-49F8-94F5-F1604A6F8E9B}" type="pres">
      <dgm:prSet presAssocID="{9E063604-FC12-4752-8B33-6FD038F039EC}" presName="background2" presStyleLbl="node2" presStyleIdx="1" presStyleCnt="2"/>
      <dgm:spPr/>
    </dgm:pt>
    <dgm:pt modelId="{AC466275-54A6-4880-89AA-A8998712DAA6}" type="pres">
      <dgm:prSet presAssocID="{9E063604-FC12-4752-8B33-6FD038F039EC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DB0816-BE2D-4B78-B121-678E880D07A8}" type="pres">
      <dgm:prSet presAssocID="{9E063604-FC12-4752-8B33-6FD038F039EC}" presName="hierChild3" presStyleCnt="0"/>
      <dgm:spPr/>
    </dgm:pt>
  </dgm:ptLst>
  <dgm:cxnLst>
    <dgm:cxn modelId="{DA3EB15D-D786-4AA3-B609-559822D47BE9}" type="presOf" srcId="{9E063604-FC12-4752-8B33-6FD038F039EC}" destId="{AC466275-54A6-4880-89AA-A8998712DAA6}" srcOrd="0" destOrd="0" presId="urn:microsoft.com/office/officeart/2005/8/layout/hierarchy1"/>
    <dgm:cxn modelId="{5FCC53D0-F740-493E-B2B3-6A0C47F06F7D}" srcId="{010C49CC-B881-4C8A-8048-37CFA0DF2D4F}" destId="{EAFB0D5D-F046-4DED-BFDE-272EB3A17D66}" srcOrd="0" destOrd="0" parTransId="{FB32B2D5-81D4-40C8-AAB4-4F1597E53AF2}" sibTransId="{EE8E7DC8-8B18-40B4-9657-5BD3D873FEAE}"/>
    <dgm:cxn modelId="{C97DC637-B83B-41F3-B19E-0BF4C4500CCB}" type="presOf" srcId="{010C49CC-B881-4C8A-8048-37CFA0DF2D4F}" destId="{F129BE8A-ECB6-4B64-8215-03F52C751435}" srcOrd="0" destOrd="0" presId="urn:microsoft.com/office/officeart/2005/8/layout/hierarchy1"/>
    <dgm:cxn modelId="{DE66423E-8503-4F0D-A65B-143355EEEBA6}" type="presOf" srcId="{EAFB0D5D-F046-4DED-BFDE-272EB3A17D66}" destId="{426853AD-0B33-4947-830D-E8D99ACC8693}" srcOrd="0" destOrd="0" presId="urn:microsoft.com/office/officeart/2005/8/layout/hierarchy1"/>
    <dgm:cxn modelId="{ED5D7EA7-9EA8-4780-95D8-A1D5406294FB}" type="presOf" srcId="{092478CC-D95D-4CCF-BE91-FB9DC32233AB}" destId="{F55ECF6E-D81D-4AC0-8978-9CF12395158E}" srcOrd="0" destOrd="0" presId="urn:microsoft.com/office/officeart/2005/8/layout/hierarchy1"/>
    <dgm:cxn modelId="{70567A0D-C6AF-4E68-ABB0-8117E0F0A574}" type="presOf" srcId="{4AEF9A27-098A-4608-AB05-E97C0F426244}" destId="{15A624D8-D4BE-45CA-965D-17FFA9D725B8}" srcOrd="0" destOrd="0" presId="urn:microsoft.com/office/officeart/2005/8/layout/hierarchy1"/>
    <dgm:cxn modelId="{92B1E332-C226-449C-A956-F60DEF71A5EC}" srcId="{092478CC-D95D-4CCF-BE91-FB9DC32233AB}" destId="{010C49CC-B881-4C8A-8048-37CFA0DF2D4F}" srcOrd="0" destOrd="0" parTransId="{BCC7F153-A5EF-4DDC-B632-33C7FACF9E81}" sibTransId="{016ED3D5-DB64-484B-B372-E009E16A9652}"/>
    <dgm:cxn modelId="{375CECC5-E5F7-4753-8EEF-8C6868D736A6}" srcId="{010C49CC-B881-4C8A-8048-37CFA0DF2D4F}" destId="{9E063604-FC12-4752-8B33-6FD038F039EC}" srcOrd="1" destOrd="0" parTransId="{4AEF9A27-098A-4608-AB05-E97C0F426244}" sibTransId="{D461F627-2EBF-43CF-81D1-D3CC819B3E2E}"/>
    <dgm:cxn modelId="{E65C65A8-BAD8-4A1C-AA03-358B8B339C7A}" type="presOf" srcId="{FB32B2D5-81D4-40C8-AAB4-4F1597E53AF2}" destId="{1A178D38-5B60-4C73-B5BA-33026EE94112}" srcOrd="0" destOrd="0" presId="urn:microsoft.com/office/officeart/2005/8/layout/hierarchy1"/>
    <dgm:cxn modelId="{36DBF8C3-AAB8-42C8-B229-0CAA368A7567}" type="presParOf" srcId="{F55ECF6E-D81D-4AC0-8978-9CF12395158E}" destId="{FE35AB06-41F4-4E56-B8E4-D47A5259E478}" srcOrd="0" destOrd="0" presId="urn:microsoft.com/office/officeart/2005/8/layout/hierarchy1"/>
    <dgm:cxn modelId="{5CC83183-8B57-40F4-97EC-7B6EDE12AAC8}" type="presParOf" srcId="{FE35AB06-41F4-4E56-B8E4-D47A5259E478}" destId="{4F9015AD-11C0-487E-BC03-0B0303262094}" srcOrd="0" destOrd="0" presId="urn:microsoft.com/office/officeart/2005/8/layout/hierarchy1"/>
    <dgm:cxn modelId="{E384B3DE-8522-40A7-9FF4-1C4A9FF9D3AC}" type="presParOf" srcId="{4F9015AD-11C0-487E-BC03-0B0303262094}" destId="{C86DB2BE-02A6-4928-BD5B-25A6F66AD8B5}" srcOrd="0" destOrd="0" presId="urn:microsoft.com/office/officeart/2005/8/layout/hierarchy1"/>
    <dgm:cxn modelId="{FB2ADA48-AD1C-40B2-A1DA-5D107FCFE97B}" type="presParOf" srcId="{4F9015AD-11C0-487E-BC03-0B0303262094}" destId="{F129BE8A-ECB6-4B64-8215-03F52C751435}" srcOrd="1" destOrd="0" presId="urn:microsoft.com/office/officeart/2005/8/layout/hierarchy1"/>
    <dgm:cxn modelId="{87546E5F-5069-447F-9E43-2E23F9E15A13}" type="presParOf" srcId="{FE35AB06-41F4-4E56-B8E4-D47A5259E478}" destId="{8591959F-F2D1-4B55-8339-1584443F92B6}" srcOrd="1" destOrd="0" presId="urn:microsoft.com/office/officeart/2005/8/layout/hierarchy1"/>
    <dgm:cxn modelId="{FEEE2134-7F24-493A-83E5-F1CED95D42EE}" type="presParOf" srcId="{8591959F-F2D1-4B55-8339-1584443F92B6}" destId="{1A178D38-5B60-4C73-B5BA-33026EE94112}" srcOrd="0" destOrd="0" presId="urn:microsoft.com/office/officeart/2005/8/layout/hierarchy1"/>
    <dgm:cxn modelId="{8827D459-C8E2-48A9-B1C1-ECDDFECA280B}" type="presParOf" srcId="{8591959F-F2D1-4B55-8339-1584443F92B6}" destId="{39E5F840-F951-4170-BED6-2F0C06D3CD71}" srcOrd="1" destOrd="0" presId="urn:microsoft.com/office/officeart/2005/8/layout/hierarchy1"/>
    <dgm:cxn modelId="{EAFCF33B-EB6F-4F0B-9B32-096F756FE428}" type="presParOf" srcId="{39E5F840-F951-4170-BED6-2F0C06D3CD71}" destId="{B082BC8C-1D87-4FFE-95EB-168C0A7B93B0}" srcOrd="0" destOrd="0" presId="urn:microsoft.com/office/officeart/2005/8/layout/hierarchy1"/>
    <dgm:cxn modelId="{05B8E88A-4526-4B4F-977A-0AA390E9A555}" type="presParOf" srcId="{B082BC8C-1D87-4FFE-95EB-168C0A7B93B0}" destId="{80FE3143-FC09-491F-B423-0869E2C641F0}" srcOrd="0" destOrd="0" presId="urn:microsoft.com/office/officeart/2005/8/layout/hierarchy1"/>
    <dgm:cxn modelId="{20AE9341-78C2-46D1-B6BC-8DCDB4815175}" type="presParOf" srcId="{B082BC8C-1D87-4FFE-95EB-168C0A7B93B0}" destId="{426853AD-0B33-4947-830D-E8D99ACC8693}" srcOrd="1" destOrd="0" presId="urn:microsoft.com/office/officeart/2005/8/layout/hierarchy1"/>
    <dgm:cxn modelId="{4F6E9481-73BE-4C32-8210-887ECFCD183B}" type="presParOf" srcId="{39E5F840-F951-4170-BED6-2F0C06D3CD71}" destId="{885EC4F6-925B-4CF9-B867-DA711A8EA505}" srcOrd="1" destOrd="0" presId="urn:microsoft.com/office/officeart/2005/8/layout/hierarchy1"/>
    <dgm:cxn modelId="{C408379F-8C50-4717-8D8F-7AB3C20822F0}" type="presParOf" srcId="{8591959F-F2D1-4B55-8339-1584443F92B6}" destId="{15A624D8-D4BE-45CA-965D-17FFA9D725B8}" srcOrd="2" destOrd="0" presId="urn:microsoft.com/office/officeart/2005/8/layout/hierarchy1"/>
    <dgm:cxn modelId="{B24EA8EF-071D-42E4-9312-EC6C30AB9EC8}" type="presParOf" srcId="{8591959F-F2D1-4B55-8339-1584443F92B6}" destId="{5B0DCCC8-6470-4252-B89B-DE2FC3224E5E}" srcOrd="3" destOrd="0" presId="urn:microsoft.com/office/officeart/2005/8/layout/hierarchy1"/>
    <dgm:cxn modelId="{8678F071-512A-4ECE-8761-D0F98AFAB974}" type="presParOf" srcId="{5B0DCCC8-6470-4252-B89B-DE2FC3224E5E}" destId="{1D923C40-7959-49E8-AB15-F5E02680E12C}" srcOrd="0" destOrd="0" presId="urn:microsoft.com/office/officeart/2005/8/layout/hierarchy1"/>
    <dgm:cxn modelId="{B95CC980-3755-4373-9174-66873F1C8D49}" type="presParOf" srcId="{1D923C40-7959-49E8-AB15-F5E02680E12C}" destId="{CF890D1F-34D5-49F8-94F5-F1604A6F8E9B}" srcOrd="0" destOrd="0" presId="urn:microsoft.com/office/officeart/2005/8/layout/hierarchy1"/>
    <dgm:cxn modelId="{AA5F63F7-44DD-47FE-848D-32D1237DA984}" type="presParOf" srcId="{1D923C40-7959-49E8-AB15-F5E02680E12C}" destId="{AC466275-54A6-4880-89AA-A8998712DAA6}" srcOrd="1" destOrd="0" presId="urn:microsoft.com/office/officeart/2005/8/layout/hierarchy1"/>
    <dgm:cxn modelId="{0E0AACC9-0968-4265-BA7A-43948EE90789}" type="presParOf" srcId="{5B0DCCC8-6470-4252-B89B-DE2FC3224E5E}" destId="{E2DB0816-BE2D-4B78-B121-678E880D07A8}" srcOrd="1" destOrd="0" presId="urn:microsoft.com/office/officeart/2005/8/layout/hierarchy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624D8-D4BE-45CA-965D-17FFA9D725B8}">
      <dsp:nvSpPr>
        <dsp:cNvPr id="0" name=""/>
        <dsp:cNvSpPr/>
      </dsp:nvSpPr>
      <dsp:spPr>
        <a:xfrm>
          <a:off x="3664749" y="1977231"/>
          <a:ext cx="1902551" cy="905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032"/>
              </a:lnTo>
              <a:lnTo>
                <a:pt x="1902551" y="617032"/>
              </a:lnTo>
              <a:lnTo>
                <a:pt x="1902551" y="90544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78D38-5B60-4C73-B5BA-33026EE94112}">
      <dsp:nvSpPr>
        <dsp:cNvPr id="0" name=""/>
        <dsp:cNvSpPr/>
      </dsp:nvSpPr>
      <dsp:spPr>
        <a:xfrm>
          <a:off x="1762198" y="1977231"/>
          <a:ext cx="1902551" cy="905441"/>
        </a:xfrm>
        <a:custGeom>
          <a:avLst/>
          <a:gdLst/>
          <a:ahLst/>
          <a:cxnLst/>
          <a:rect l="0" t="0" r="0" b="0"/>
          <a:pathLst>
            <a:path>
              <a:moveTo>
                <a:pt x="1902551" y="0"/>
              </a:moveTo>
              <a:lnTo>
                <a:pt x="1902551" y="617032"/>
              </a:lnTo>
              <a:lnTo>
                <a:pt x="0" y="617032"/>
              </a:lnTo>
              <a:lnTo>
                <a:pt x="0" y="90544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DB2BE-02A6-4928-BD5B-25A6F66AD8B5}">
      <dsp:nvSpPr>
        <dsp:cNvPr id="0" name=""/>
        <dsp:cNvSpPr/>
      </dsp:nvSpPr>
      <dsp:spPr>
        <a:xfrm>
          <a:off x="2108116" y="307"/>
          <a:ext cx="3113266" cy="19769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29BE8A-ECB6-4B64-8215-03F52C751435}">
      <dsp:nvSpPr>
        <dsp:cNvPr id="0" name=""/>
        <dsp:cNvSpPr/>
      </dsp:nvSpPr>
      <dsp:spPr>
        <a:xfrm>
          <a:off x="2454035" y="328929"/>
          <a:ext cx="3113266" cy="19769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前沿技术</a:t>
          </a:r>
          <a:endParaRPr lang="zh-CN" altLang="en-US" sz="5100" kern="1200" dirty="0"/>
        </a:p>
      </dsp:txBody>
      <dsp:txXfrm>
        <a:off x="2511937" y="386831"/>
        <a:ext cx="2997462" cy="1861120"/>
      </dsp:txXfrm>
    </dsp:sp>
    <dsp:sp modelId="{80FE3143-FC09-491F-B423-0869E2C641F0}">
      <dsp:nvSpPr>
        <dsp:cNvPr id="0" name=""/>
        <dsp:cNvSpPr/>
      </dsp:nvSpPr>
      <dsp:spPr>
        <a:xfrm>
          <a:off x="205564" y="2882673"/>
          <a:ext cx="3113266" cy="19769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853AD-0B33-4947-830D-E8D99ACC8693}">
      <dsp:nvSpPr>
        <dsp:cNvPr id="0" name=""/>
        <dsp:cNvSpPr/>
      </dsp:nvSpPr>
      <dsp:spPr>
        <a:xfrm>
          <a:off x="551483" y="3211295"/>
          <a:ext cx="3113266" cy="19769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硬件</a:t>
          </a:r>
          <a:endParaRPr lang="zh-CN" altLang="en-US" sz="5100" kern="1200" dirty="0"/>
        </a:p>
      </dsp:txBody>
      <dsp:txXfrm>
        <a:off x="609385" y="3269197"/>
        <a:ext cx="2997462" cy="1861120"/>
      </dsp:txXfrm>
    </dsp:sp>
    <dsp:sp modelId="{CF890D1F-34D5-49F8-94F5-F1604A6F8E9B}">
      <dsp:nvSpPr>
        <dsp:cNvPr id="0" name=""/>
        <dsp:cNvSpPr/>
      </dsp:nvSpPr>
      <dsp:spPr>
        <a:xfrm>
          <a:off x="4010668" y="2882673"/>
          <a:ext cx="3113266" cy="19769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466275-54A6-4880-89AA-A8998712DAA6}">
      <dsp:nvSpPr>
        <dsp:cNvPr id="0" name=""/>
        <dsp:cNvSpPr/>
      </dsp:nvSpPr>
      <dsp:spPr>
        <a:xfrm>
          <a:off x="4356586" y="3211295"/>
          <a:ext cx="3113266" cy="19769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软件</a:t>
          </a:r>
          <a:endParaRPr lang="zh-CN" altLang="en-US" sz="5100" kern="1200" dirty="0"/>
        </a:p>
      </dsp:txBody>
      <dsp:txXfrm>
        <a:off x="4414488" y="3269197"/>
        <a:ext cx="2997462" cy="186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61A45-3A84-4A72-B2A7-72E2283FA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Pest</a:t>
            </a:r>
            <a:r>
              <a:rPr lang="zh-CN" altLang="en-US" dirty="0" smtClean="0"/>
              <a:t>没有</a:t>
            </a:r>
            <a:r>
              <a:rPr lang="en-US" altLang="zh-CN" smtClean="0"/>
              <a:t>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745D8-ED19-40B1-A876-EDD0B637C7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73800"/>
            <a:ext cx="609600" cy="577852"/>
          </a:xfrm>
        </p:spPr>
        <p:txBody>
          <a:bodyPr/>
          <a:lstStyle>
            <a:lvl1pPr>
              <a:defRPr sz="1600"/>
            </a:lvl1pPr>
          </a:lstStyle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14161"/>
            <a:ext cx="9144000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124" y="6194538"/>
            <a:ext cx="817324" cy="736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50" y="133325"/>
            <a:ext cx="520700" cy="655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>
            <a:alphaModFix amt="30000"/>
            <a:lum/>
          </a:blip>
          <a:srcRect/>
          <a:stretch>
            <a:fillRect r="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49000"/>
            <a:ext cx="9144000" cy="2160000"/>
          </a:xfrm>
          <a:prstGeom prst="rect">
            <a:avLst/>
          </a:prstGeom>
          <a:solidFill>
            <a:srgbClr val="652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8786" y="360719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产业</a:t>
            </a: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前沿课第一组成果展示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272391" y="3429000"/>
            <a:ext cx="687160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r="3619"/>
          <a:stretch>
            <a:fillRect/>
          </a:stretch>
        </p:blipFill>
        <p:spPr>
          <a:xfrm>
            <a:off x="525069" y="2766702"/>
            <a:ext cx="1686385" cy="1525334"/>
          </a:xfrm>
          <a:custGeom>
            <a:avLst/>
            <a:gdLst>
              <a:gd name="connsiteX0" fmla="*/ 171910 w 1686385"/>
              <a:gd name="connsiteY0" fmla="*/ 0 h 1525334"/>
              <a:gd name="connsiteX1" fmla="*/ 257635 w 1686385"/>
              <a:gd name="connsiteY1" fmla="*/ 33338 h 1525334"/>
              <a:gd name="connsiteX2" fmla="*/ 295735 w 1686385"/>
              <a:gd name="connsiteY2" fmla="*/ 71438 h 1525334"/>
              <a:gd name="connsiteX3" fmla="*/ 376698 w 1686385"/>
              <a:gd name="connsiteY3" fmla="*/ 80963 h 1525334"/>
              <a:gd name="connsiteX4" fmla="*/ 381460 w 1686385"/>
              <a:gd name="connsiteY4" fmla="*/ 123825 h 1525334"/>
              <a:gd name="connsiteX5" fmla="*/ 467185 w 1686385"/>
              <a:gd name="connsiteY5" fmla="*/ 180975 h 1525334"/>
              <a:gd name="connsiteX6" fmla="*/ 457660 w 1686385"/>
              <a:gd name="connsiteY6" fmla="*/ 238125 h 1525334"/>
              <a:gd name="connsiteX7" fmla="*/ 576723 w 1686385"/>
              <a:gd name="connsiteY7" fmla="*/ 266700 h 1525334"/>
              <a:gd name="connsiteX8" fmla="*/ 633873 w 1686385"/>
              <a:gd name="connsiteY8" fmla="*/ 371475 h 1525334"/>
              <a:gd name="connsiteX9" fmla="*/ 743410 w 1686385"/>
              <a:gd name="connsiteY9" fmla="*/ 342900 h 1525334"/>
              <a:gd name="connsiteX10" fmla="*/ 791035 w 1686385"/>
              <a:gd name="connsiteY10" fmla="*/ 457200 h 1525334"/>
              <a:gd name="connsiteX11" fmla="*/ 891048 w 1686385"/>
              <a:gd name="connsiteY11" fmla="*/ 481013 h 1525334"/>
              <a:gd name="connsiteX12" fmla="*/ 919623 w 1686385"/>
              <a:gd name="connsiteY12" fmla="*/ 561975 h 1525334"/>
              <a:gd name="connsiteX13" fmla="*/ 1048210 w 1686385"/>
              <a:gd name="connsiteY13" fmla="*/ 619125 h 1525334"/>
              <a:gd name="connsiteX14" fmla="*/ 1062498 w 1686385"/>
              <a:gd name="connsiteY14" fmla="*/ 681038 h 1525334"/>
              <a:gd name="connsiteX15" fmla="*/ 1172035 w 1686385"/>
              <a:gd name="connsiteY15" fmla="*/ 695325 h 1525334"/>
              <a:gd name="connsiteX16" fmla="*/ 1210135 w 1686385"/>
              <a:gd name="connsiteY16" fmla="*/ 795338 h 1525334"/>
              <a:gd name="connsiteX17" fmla="*/ 1252998 w 1686385"/>
              <a:gd name="connsiteY17" fmla="*/ 866775 h 1525334"/>
              <a:gd name="connsiteX18" fmla="*/ 1243473 w 1686385"/>
              <a:gd name="connsiteY18" fmla="*/ 957263 h 1525334"/>
              <a:gd name="connsiteX19" fmla="*/ 1333960 w 1686385"/>
              <a:gd name="connsiteY19" fmla="*/ 962025 h 1525334"/>
              <a:gd name="connsiteX20" fmla="*/ 1353010 w 1686385"/>
              <a:gd name="connsiteY20" fmla="*/ 1062038 h 1525334"/>
              <a:gd name="connsiteX21" fmla="*/ 1424448 w 1686385"/>
              <a:gd name="connsiteY21" fmla="*/ 1057275 h 1525334"/>
              <a:gd name="connsiteX22" fmla="*/ 1462548 w 1686385"/>
              <a:gd name="connsiteY22" fmla="*/ 1138238 h 1525334"/>
              <a:gd name="connsiteX23" fmla="*/ 1581610 w 1686385"/>
              <a:gd name="connsiteY23" fmla="*/ 1181100 h 1525334"/>
              <a:gd name="connsiteX24" fmla="*/ 1572085 w 1686385"/>
              <a:gd name="connsiteY24" fmla="*/ 1290638 h 1525334"/>
              <a:gd name="connsiteX25" fmla="*/ 1686385 w 1686385"/>
              <a:gd name="connsiteY25" fmla="*/ 1314450 h 1525334"/>
              <a:gd name="connsiteX26" fmla="*/ 1217168 w 1686385"/>
              <a:gd name="connsiteY26" fmla="*/ 1525334 h 1525334"/>
              <a:gd name="connsiteX27" fmla="*/ 573625 w 1686385"/>
              <a:gd name="connsiteY27" fmla="*/ 1525334 h 1525334"/>
              <a:gd name="connsiteX28" fmla="*/ 0 w 1686385"/>
              <a:gd name="connsiteY28" fmla="*/ 1157147 h 1525334"/>
              <a:gd name="connsiteX29" fmla="*/ 0 w 1686385"/>
              <a:gd name="connsiteY29" fmla="*/ 81862 h 152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86385" h="1525334">
                <a:moveTo>
                  <a:pt x="171910" y="0"/>
                </a:moveTo>
                <a:lnTo>
                  <a:pt x="257635" y="33338"/>
                </a:lnTo>
                <a:lnTo>
                  <a:pt x="295735" y="71438"/>
                </a:lnTo>
                <a:lnTo>
                  <a:pt x="376698" y="80963"/>
                </a:lnTo>
                <a:lnTo>
                  <a:pt x="381460" y="123825"/>
                </a:lnTo>
                <a:lnTo>
                  <a:pt x="467185" y="180975"/>
                </a:lnTo>
                <a:lnTo>
                  <a:pt x="457660" y="238125"/>
                </a:lnTo>
                <a:lnTo>
                  <a:pt x="576723" y="266700"/>
                </a:lnTo>
                <a:lnTo>
                  <a:pt x="633873" y="371475"/>
                </a:lnTo>
                <a:lnTo>
                  <a:pt x="743410" y="342900"/>
                </a:lnTo>
                <a:lnTo>
                  <a:pt x="791035" y="457200"/>
                </a:lnTo>
                <a:lnTo>
                  <a:pt x="891048" y="481013"/>
                </a:lnTo>
                <a:lnTo>
                  <a:pt x="919623" y="561975"/>
                </a:lnTo>
                <a:lnTo>
                  <a:pt x="1048210" y="619125"/>
                </a:lnTo>
                <a:lnTo>
                  <a:pt x="1062498" y="681038"/>
                </a:lnTo>
                <a:lnTo>
                  <a:pt x="1172035" y="695325"/>
                </a:lnTo>
                <a:lnTo>
                  <a:pt x="1210135" y="795338"/>
                </a:lnTo>
                <a:lnTo>
                  <a:pt x="1252998" y="866775"/>
                </a:lnTo>
                <a:lnTo>
                  <a:pt x="1243473" y="957263"/>
                </a:lnTo>
                <a:lnTo>
                  <a:pt x="1333960" y="962025"/>
                </a:lnTo>
                <a:lnTo>
                  <a:pt x="1353010" y="1062038"/>
                </a:lnTo>
                <a:lnTo>
                  <a:pt x="1424448" y="1057275"/>
                </a:lnTo>
                <a:lnTo>
                  <a:pt x="1462548" y="1138238"/>
                </a:lnTo>
                <a:lnTo>
                  <a:pt x="1581610" y="1181100"/>
                </a:lnTo>
                <a:lnTo>
                  <a:pt x="1572085" y="1290638"/>
                </a:lnTo>
                <a:lnTo>
                  <a:pt x="1686385" y="1314450"/>
                </a:lnTo>
                <a:lnTo>
                  <a:pt x="1217168" y="1525334"/>
                </a:lnTo>
                <a:lnTo>
                  <a:pt x="573625" y="1525334"/>
                </a:lnTo>
                <a:lnTo>
                  <a:pt x="0" y="1157147"/>
                </a:lnTo>
                <a:lnTo>
                  <a:pt x="0" y="81862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687" y="2543125"/>
            <a:ext cx="1749704" cy="1749704"/>
          </a:xfrm>
          <a:custGeom>
            <a:avLst/>
            <a:gdLst>
              <a:gd name="connsiteX0" fmla="*/ 0 w 1749704"/>
              <a:gd name="connsiteY0" fmla="*/ 1381517 h 1749704"/>
              <a:gd name="connsiteX1" fmla="*/ 573625 w 1749704"/>
              <a:gd name="connsiteY1" fmla="*/ 1749704 h 1749704"/>
              <a:gd name="connsiteX2" fmla="*/ 0 w 1749704"/>
              <a:gd name="connsiteY2" fmla="*/ 1749704 h 1749704"/>
              <a:gd name="connsiteX3" fmla="*/ 0 w 1749704"/>
              <a:gd name="connsiteY3" fmla="*/ 0 h 1749704"/>
              <a:gd name="connsiteX4" fmla="*/ 1749704 w 1749704"/>
              <a:gd name="connsiteY4" fmla="*/ 0 h 1749704"/>
              <a:gd name="connsiteX5" fmla="*/ 1749704 w 1749704"/>
              <a:gd name="connsiteY5" fmla="*/ 1749704 h 1749704"/>
              <a:gd name="connsiteX6" fmla="*/ 1217168 w 1749704"/>
              <a:gd name="connsiteY6" fmla="*/ 1749704 h 1749704"/>
              <a:gd name="connsiteX7" fmla="*/ 1686385 w 1749704"/>
              <a:gd name="connsiteY7" fmla="*/ 1538820 h 1749704"/>
              <a:gd name="connsiteX8" fmla="*/ 1572085 w 1749704"/>
              <a:gd name="connsiteY8" fmla="*/ 1515008 h 1749704"/>
              <a:gd name="connsiteX9" fmla="*/ 1581610 w 1749704"/>
              <a:gd name="connsiteY9" fmla="*/ 1405470 h 1749704"/>
              <a:gd name="connsiteX10" fmla="*/ 1462548 w 1749704"/>
              <a:gd name="connsiteY10" fmla="*/ 1362608 h 1749704"/>
              <a:gd name="connsiteX11" fmla="*/ 1424448 w 1749704"/>
              <a:gd name="connsiteY11" fmla="*/ 1281645 h 1749704"/>
              <a:gd name="connsiteX12" fmla="*/ 1353010 w 1749704"/>
              <a:gd name="connsiteY12" fmla="*/ 1286408 h 1749704"/>
              <a:gd name="connsiteX13" fmla="*/ 1333960 w 1749704"/>
              <a:gd name="connsiteY13" fmla="*/ 1186395 h 1749704"/>
              <a:gd name="connsiteX14" fmla="*/ 1243473 w 1749704"/>
              <a:gd name="connsiteY14" fmla="*/ 1181633 h 1749704"/>
              <a:gd name="connsiteX15" fmla="*/ 1252998 w 1749704"/>
              <a:gd name="connsiteY15" fmla="*/ 1091145 h 1749704"/>
              <a:gd name="connsiteX16" fmla="*/ 1210135 w 1749704"/>
              <a:gd name="connsiteY16" fmla="*/ 1019708 h 1749704"/>
              <a:gd name="connsiteX17" fmla="*/ 1172035 w 1749704"/>
              <a:gd name="connsiteY17" fmla="*/ 919695 h 1749704"/>
              <a:gd name="connsiteX18" fmla="*/ 1062498 w 1749704"/>
              <a:gd name="connsiteY18" fmla="*/ 905408 h 1749704"/>
              <a:gd name="connsiteX19" fmla="*/ 1048210 w 1749704"/>
              <a:gd name="connsiteY19" fmla="*/ 843495 h 1749704"/>
              <a:gd name="connsiteX20" fmla="*/ 919623 w 1749704"/>
              <a:gd name="connsiteY20" fmla="*/ 786345 h 1749704"/>
              <a:gd name="connsiteX21" fmla="*/ 891048 w 1749704"/>
              <a:gd name="connsiteY21" fmla="*/ 705383 h 1749704"/>
              <a:gd name="connsiteX22" fmla="*/ 791035 w 1749704"/>
              <a:gd name="connsiteY22" fmla="*/ 681570 h 1749704"/>
              <a:gd name="connsiteX23" fmla="*/ 743410 w 1749704"/>
              <a:gd name="connsiteY23" fmla="*/ 567270 h 1749704"/>
              <a:gd name="connsiteX24" fmla="*/ 633873 w 1749704"/>
              <a:gd name="connsiteY24" fmla="*/ 595845 h 1749704"/>
              <a:gd name="connsiteX25" fmla="*/ 576723 w 1749704"/>
              <a:gd name="connsiteY25" fmla="*/ 491070 h 1749704"/>
              <a:gd name="connsiteX26" fmla="*/ 457660 w 1749704"/>
              <a:gd name="connsiteY26" fmla="*/ 462495 h 1749704"/>
              <a:gd name="connsiteX27" fmla="*/ 467185 w 1749704"/>
              <a:gd name="connsiteY27" fmla="*/ 405345 h 1749704"/>
              <a:gd name="connsiteX28" fmla="*/ 381460 w 1749704"/>
              <a:gd name="connsiteY28" fmla="*/ 348195 h 1749704"/>
              <a:gd name="connsiteX29" fmla="*/ 376698 w 1749704"/>
              <a:gd name="connsiteY29" fmla="*/ 305333 h 1749704"/>
              <a:gd name="connsiteX30" fmla="*/ 295735 w 1749704"/>
              <a:gd name="connsiteY30" fmla="*/ 295808 h 1749704"/>
              <a:gd name="connsiteX31" fmla="*/ 257635 w 1749704"/>
              <a:gd name="connsiteY31" fmla="*/ 257708 h 1749704"/>
              <a:gd name="connsiteX32" fmla="*/ 171910 w 1749704"/>
              <a:gd name="connsiteY32" fmla="*/ 224370 h 1749704"/>
              <a:gd name="connsiteX33" fmla="*/ 0 w 1749704"/>
              <a:gd name="connsiteY33" fmla="*/ 306232 h 174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49704" h="1749704">
                <a:moveTo>
                  <a:pt x="0" y="1381517"/>
                </a:moveTo>
                <a:lnTo>
                  <a:pt x="573625" y="1749704"/>
                </a:lnTo>
                <a:lnTo>
                  <a:pt x="0" y="1749704"/>
                </a:lnTo>
                <a:close/>
                <a:moveTo>
                  <a:pt x="0" y="0"/>
                </a:moveTo>
                <a:lnTo>
                  <a:pt x="1749704" y="0"/>
                </a:lnTo>
                <a:lnTo>
                  <a:pt x="1749704" y="1749704"/>
                </a:lnTo>
                <a:lnTo>
                  <a:pt x="1217168" y="1749704"/>
                </a:lnTo>
                <a:lnTo>
                  <a:pt x="1686385" y="1538820"/>
                </a:lnTo>
                <a:lnTo>
                  <a:pt x="1572085" y="1515008"/>
                </a:lnTo>
                <a:lnTo>
                  <a:pt x="1581610" y="1405470"/>
                </a:lnTo>
                <a:lnTo>
                  <a:pt x="1462548" y="1362608"/>
                </a:lnTo>
                <a:lnTo>
                  <a:pt x="1424448" y="1281645"/>
                </a:lnTo>
                <a:lnTo>
                  <a:pt x="1353010" y="1286408"/>
                </a:lnTo>
                <a:lnTo>
                  <a:pt x="1333960" y="1186395"/>
                </a:lnTo>
                <a:lnTo>
                  <a:pt x="1243473" y="1181633"/>
                </a:lnTo>
                <a:lnTo>
                  <a:pt x="1252998" y="1091145"/>
                </a:lnTo>
                <a:lnTo>
                  <a:pt x="1210135" y="1019708"/>
                </a:lnTo>
                <a:lnTo>
                  <a:pt x="1172035" y="919695"/>
                </a:lnTo>
                <a:lnTo>
                  <a:pt x="1062498" y="905408"/>
                </a:lnTo>
                <a:lnTo>
                  <a:pt x="1048210" y="843495"/>
                </a:lnTo>
                <a:lnTo>
                  <a:pt x="919623" y="786345"/>
                </a:lnTo>
                <a:lnTo>
                  <a:pt x="891048" y="705383"/>
                </a:lnTo>
                <a:lnTo>
                  <a:pt x="791035" y="681570"/>
                </a:lnTo>
                <a:lnTo>
                  <a:pt x="743410" y="567270"/>
                </a:lnTo>
                <a:lnTo>
                  <a:pt x="633873" y="595845"/>
                </a:lnTo>
                <a:lnTo>
                  <a:pt x="576723" y="491070"/>
                </a:lnTo>
                <a:lnTo>
                  <a:pt x="457660" y="462495"/>
                </a:lnTo>
                <a:lnTo>
                  <a:pt x="467185" y="405345"/>
                </a:lnTo>
                <a:lnTo>
                  <a:pt x="381460" y="348195"/>
                </a:lnTo>
                <a:lnTo>
                  <a:pt x="376698" y="305333"/>
                </a:lnTo>
                <a:lnTo>
                  <a:pt x="295735" y="295808"/>
                </a:lnTo>
                <a:lnTo>
                  <a:pt x="257635" y="257708"/>
                </a:lnTo>
                <a:lnTo>
                  <a:pt x="171910" y="224370"/>
                </a:lnTo>
                <a:lnTo>
                  <a:pt x="0" y="30623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2550016" y="2640937"/>
            <a:ext cx="6297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扑翼</a:t>
            </a: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飞行器的市场调研报告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97539" y="5394875"/>
            <a:ext cx="701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/>
              <a:t>组长</a:t>
            </a:r>
            <a:r>
              <a:rPr lang="zh-CN" altLang="en-US" sz="3600" b="1" dirty="0" smtClean="0"/>
              <a:t>：高驰 组员：简平诚 黄伟祥 高崇凯 江一鸣</a:t>
            </a:r>
            <a:endParaRPr lang="en-US" altLang="zh-CN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2222E-6 3.7037E-7 L 0.00208 -0.0039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208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6 -3.33333E-6 L -0.00521 0.004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208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95080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7030A0"/>
                </a:solidFill>
              </a:rPr>
              <a:t>3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.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现有无人机市场分析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34400" y="6273800"/>
            <a:ext cx="609600" cy="577852"/>
          </a:xfrm>
        </p:spPr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</a:t>
            </a: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部分市场分别调研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/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41" y="857251"/>
            <a:ext cx="3374159" cy="1866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81" y="857251"/>
            <a:ext cx="3386656" cy="1866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51170"/>
            <a:ext cx="3454401" cy="19030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08" y="4952610"/>
            <a:ext cx="3454401" cy="190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300" y="2851170"/>
            <a:ext cx="3562016" cy="20036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95080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7030A0"/>
                </a:solidFill>
              </a:rPr>
              <a:t>4.</a:t>
            </a:r>
            <a:r>
              <a:rPr lang="zh-CN" altLang="en-US" sz="4000" b="1" dirty="0">
                <a:solidFill>
                  <a:srgbClr val="7030A0"/>
                </a:solidFill>
              </a:rPr>
              <a:t>前沿技术在仿生扑翼飞行器的应用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34400" y="6273800"/>
            <a:ext cx="609600" cy="577852"/>
          </a:xfrm>
        </p:spPr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分为两大部分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858982" y="1230744"/>
          <a:ext cx="7675418" cy="518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硬件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2"/>
          <p:cNvSpPr txBox="1"/>
          <p:nvPr/>
        </p:nvSpPr>
        <p:spPr>
          <a:xfrm>
            <a:off x="429039" y="1100451"/>
            <a:ext cx="8560414" cy="446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先进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材料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低功耗原件与先进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能源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太阳能热光伏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电池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量子通信</a:t>
            </a:r>
            <a:endParaRPr lang="zh-CN" altLang="en-US" sz="5400" b="1" dirty="0">
              <a:solidFill>
                <a:srgbClr val="7030A0"/>
              </a:solidFill>
            </a:endParaRPr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2"/>
          <p:cNvSpPr txBox="1"/>
          <p:nvPr/>
        </p:nvSpPr>
        <p:spPr>
          <a:xfrm>
            <a:off x="429039" y="1100451"/>
            <a:ext cx="85604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模块化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设计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数字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孪生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自主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控制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物</a:t>
            </a:r>
            <a:r>
              <a:rPr lang="zh-CN" altLang="en-US" sz="5400" b="1" dirty="0" smtClean="0">
                <a:solidFill>
                  <a:srgbClr val="7030A0"/>
                </a:solidFill>
              </a:rPr>
              <a:t>联网</a:t>
            </a:r>
            <a:endParaRPr lang="en-US" altLang="zh-CN" sz="5400" b="1" dirty="0" smtClean="0">
              <a:solidFill>
                <a:srgbClr val="7030A0"/>
              </a:solidFill>
            </a:endParaRP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5400" b="1" dirty="0">
                <a:solidFill>
                  <a:srgbClr val="7030A0"/>
                </a:solidFill>
              </a:rPr>
              <a:t>人工智能</a:t>
            </a:r>
            <a:endParaRPr lang="en-US" altLang="zh-CN" sz="5400" b="1" dirty="0" smtClean="0">
              <a:solidFill>
                <a:srgbClr val="7030A0"/>
              </a:solidFill>
            </a:endParaRPr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6C49-D653-4543-86F5-E13FC22B2D65}" type="slidenum">
              <a:rPr lang="zh-CN" altLang="en-US" smtClean="0"/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89883" y="2967335"/>
            <a:ext cx="6364243" cy="1569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谢谢大家！</a:t>
            </a:r>
            <a:endParaRPr lang="zh-CN" altLang="en-US" sz="9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我们的调研思路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5" y="1006679"/>
            <a:ext cx="8063345" cy="57010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4" y="930563"/>
            <a:ext cx="7961456" cy="5706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95080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rgbClr val="7030A0"/>
                </a:solidFill>
              </a:rPr>
              <a:t>1.</a:t>
            </a:r>
            <a:r>
              <a:rPr lang="zh-CN" altLang="en-US" sz="4000" b="1" dirty="0">
                <a:solidFill>
                  <a:srgbClr val="7030A0"/>
                </a:solidFill>
              </a:rPr>
              <a:t>沿革史与案例分析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34400" y="6273800"/>
            <a:ext cx="609600" cy="577852"/>
          </a:xfrm>
        </p:spPr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历史进程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1068"/>
            <a:ext cx="9159858" cy="333894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/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9996"/>
            <a:ext cx="3768436" cy="25097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30" y="829995"/>
            <a:ext cx="4511269" cy="25112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3631641"/>
            <a:ext cx="3768436" cy="2506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173" y="3762527"/>
            <a:ext cx="3103418" cy="23275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1" y="3339774"/>
            <a:ext cx="486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Aerovironment Nano hummingbird</a:t>
            </a:r>
            <a:r>
              <a:rPr lang="zh-CN" altLang="en-US"/>
              <a:t>（机器蜂鸟）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477032" y="3301341"/>
            <a:ext cx="37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Festo eMotionbutterflies(</a:t>
            </a:r>
            <a:r>
              <a:rPr lang="zh-CN" altLang="en-US"/>
              <a:t>机器蝴蝶）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37673" y="6538984"/>
            <a:ext cx="157022" cy="39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72652" y="6229129"/>
            <a:ext cx="3059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美国加州大学伯克利分校的</a:t>
            </a:r>
            <a:endParaRPr lang="en-US" altLang="zh-CN" dirty="0" smtClean="0"/>
          </a:p>
          <a:p>
            <a:r>
              <a:rPr lang="en-US" altLang="zh-CN" dirty="0" smtClean="0"/>
              <a:t>Micromechanical </a:t>
            </a:r>
            <a:r>
              <a:rPr lang="en-US" altLang="zh-CN" dirty="0"/>
              <a:t>Flying Insect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77032" y="6137651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Harvard Robobee(</a:t>
            </a:r>
            <a:r>
              <a:rPr lang="zh-CN" altLang="en-US"/>
              <a:t>机器蜜蜂）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829994"/>
            <a:ext cx="4913745" cy="60733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24945" y="1533236"/>
            <a:ext cx="377539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从扑翼飞行器</a:t>
            </a:r>
            <a:endParaRPr lang="en-US" altLang="zh-CN" sz="4000" dirty="0" smtClean="0"/>
          </a:p>
          <a:p>
            <a:r>
              <a:rPr lang="zh-CN" altLang="en-US" sz="4000" dirty="0" smtClean="0"/>
              <a:t>的发展史上出</a:t>
            </a:r>
            <a:endParaRPr lang="en-US" altLang="zh-CN" sz="4000" dirty="0" smtClean="0"/>
          </a:p>
          <a:p>
            <a:r>
              <a:rPr lang="zh-CN" altLang="en-US" sz="4000" dirty="0" smtClean="0"/>
              <a:t>现过</a:t>
            </a:r>
            <a:r>
              <a:rPr lang="zh-CN" altLang="en-US" sz="4000" dirty="0"/>
              <a:t>的</a:t>
            </a:r>
            <a:r>
              <a:rPr lang="zh-CN" altLang="en-US" sz="4000" dirty="0" smtClean="0"/>
              <a:t>最典型</a:t>
            </a:r>
            <a:endParaRPr lang="en-US" altLang="zh-CN" sz="4000" dirty="0" smtClean="0"/>
          </a:p>
          <a:p>
            <a:r>
              <a:rPr lang="zh-CN" altLang="en-US" sz="4000" dirty="0" smtClean="0"/>
              <a:t>的例子中总结</a:t>
            </a:r>
            <a:endParaRPr lang="en-US" altLang="zh-CN" sz="4000" dirty="0" smtClean="0"/>
          </a:p>
          <a:p>
            <a:r>
              <a:rPr lang="zh-CN" altLang="en-US" sz="4000" dirty="0" smtClean="0"/>
              <a:t>出扑翼飞行器</a:t>
            </a:r>
            <a:endParaRPr lang="en-US" altLang="zh-CN" sz="4000" dirty="0" smtClean="0"/>
          </a:p>
          <a:p>
            <a:r>
              <a:rPr lang="zh-CN" altLang="en-US" sz="4000" dirty="0" smtClean="0"/>
              <a:t>的关键技术指标</a:t>
            </a:r>
            <a:endParaRPr lang="zh-CN" altLang="en-US" sz="4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3888" y="950801"/>
            <a:ext cx="7886700" cy="2852737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7030A0"/>
                </a:solidFill>
              </a:rPr>
              <a:t>2</a:t>
            </a:r>
            <a:r>
              <a:rPr lang="en-US" altLang="zh-CN" sz="4000" b="1" dirty="0" smtClean="0">
                <a:solidFill>
                  <a:srgbClr val="7030A0"/>
                </a:solidFill>
              </a:rPr>
              <a:t>.KPI</a:t>
            </a:r>
            <a:r>
              <a:rPr lang="zh-CN" altLang="en-US" sz="4000" b="1" dirty="0">
                <a:solidFill>
                  <a:srgbClr val="7030A0"/>
                </a:solidFill>
              </a:rPr>
              <a:t>：能源效率 机动性 智能化</a:t>
            </a:r>
            <a:r>
              <a:rPr lang="zh-CN" altLang="en-US" sz="4000" b="1" dirty="0" smtClean="0">
                <a:solidFill>
                  <a:srgbClr val="7030A0"/>
                </a:solidFill>
              </a:rPr>
              <a:t>与    多功能化</a:t>
            </a:r>
            <a:r>
              <a:rPr lang="zh-CN" altLang="en-US" sz="4000" b="1" dirty="0">
                <a:solidFill>
                  <a:srgbClr val="7030A0"/>
                </a:solidFill>
              </a:rPr>
              <a:t>程度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534400" y="6273800"/>
            <a:ext cx="609600" cy="577852"/>
          </a:xfrm>
        </p:spPr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300223"/>
            <a:ext cx="6890197" cy="5297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KPI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FDD34-FF94-4B59-97BD-30E96970C11A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2"/>
          <p:cNvSpPr txBox="1"/>
          <p:nvPr/>
        </p:nvSpPr>
        <p:spPr>
          <a:xfrm>
            <a:off x="429039" y="1100451"/>
            <a:ext cx="8560414" cy="528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/>
              <a:t>扑翼飞行方式的效率较现有飞行方式</a:t>
            </a:r>
            <a:r>
              <a:rPr lang="zh-CN" altLang="en-US" sz="2400" dirty="0" smtClean="0"/>
              <a:t>高</a:t>
            </a:r>
            <a:endParaRPr lang="en-US" altLang="zh-CN" sz="2400" dirty="0"/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/>
              <a:t>较强的飞行机动性和</a:t>
            </a:r>
            <a:r>
              <a:rPr lang="zh-CN" altLang="en-US" sz="2400" dirty="0" smtClean="0"/>
              <a:t>稳定性</a:t>
            </a:r>
            <a:endParaRPr lang="en-US" altLang="zh-CN" sz="2400" dirty="0" smtClean="0"/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dirty="0"/>
              <a:t>能够在复杂的自然环境下飞行，无需专门起落环境，对气候条件要求</a:t>
            </a:r>
            <a:r>
              <a:rPr lang="zh-CN" altLang="en-US" sz="2400" dirty="0" smtClean="0"/>
              <a:t>低</a:t>
            </a:r>
            <a:endParaRPr lang="en-US" altLang="zh-CN" sz="2400" dirty="0" smtClean="0"/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rgbClr val="7030A0"/>
                </a:solidFill>
              </a:rPr>
              <a:t>结论：</a:t>
            </a:r>
            <a:r>
              <a:rPr lang="zh-CN" altLang="en-US" sz="3200" b="1" dirty="0">
                <a:solidFill>
                  <a:srgbClr val="7030A0"/>
                </a:solidFill>
              </a:rPr>
              <a:t>我们称上述三个指标为仿生扑翼飞行器的关键性能指标（</a:t>
            </a:r>
            <a:r>
              <a:rPr lang="en-US" altLang="zh-CN" sz="3200" b="1" dirty="0">
                <a:solidFill>
                  <a:srgbClr val="7030A0"/>
                </a:solidFill>
              </a:rPr>
              <a:t>KPI</a:t>
            </a:r>
            <a:r>
              <a:rPr lang="zh-CN" altLang="en-US" sz="3200" b="1" dirty="0">
                <a:solidFill>
                  <a:srgbClr val="7030A0"/>
                </a:solidFill>
              </a:rPr>
              <a:t>）。对于一个产品，这些指标是判断它是否“合格”或“优秀”的尺子。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AutoShape 2" descr="http://img4.imgtn.bdimg.com/it/u=4124099740,3237893962&amp;fm=27&amp;gp=0.jpg"/>
          <p:cNvSpPr>
            <a:spLocks noChangeAspect="1" noChangeArrowheads="1"/>
          </p:cNvSpPr>
          <p:nvPr/>
        </p:nvSpPr>
        <p:spPr bwMode="auto">
          <a:xfrm>
            <a:off x="6388950" y="42376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507</Words>
  <Application>WPS 演示</Application>
  <PresentationFormat>全屏显示(4:3)</PresentationFormat>
  <Paragraphs>97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1.沿革史与案例分析</vt:lpstr>
      <vt:lpstr>PowerPoint 演示文稿</vt:lpstr>
      <vt:lpstr>PowerPoint 演示文稿</vt:lpstr>
      <vt:lpstr>PowerPoint 演示文稿</vt:lpstr>
      <vt:lpstr>2.KPI：能源效率 机动性 智能化与    多功能化程度</vt:lpstr>
      <vt:lpstr>PowerPoint 演示文稿</vt:lpstr>
      <vt:lpstr>3.现有无人机市场分析</vt:lpstr>
      <vt:lpstr>PowerPoint 演示文稿</vt:lpstr>
      <vt:lpstr>4.前沿技术在仿生扑翼飞行器的应用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张文东</dc:creator>
  <cp:lastModifiedBy>8Users</cp:lastModifiedBy>
  <cp:revision>495</cp:revision>
  <dcterms:created xsi:type="dcterms:W3CDTF">2016-08-24T13:10:00Z</dcterms:created>
  <dcterms:modified xsi:type="dcterms:W3CDTF">2017-12-22T03:55:38Z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